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81" r:id="rId5"/>
    <p:sldId id="257" r:id="rId6"/>
    <p:sldId id="282" r:id="rId7"/>
    <p:sldId id="287" r:id="rId8"/>
    <p:sldId id="283" r:id="rId9"/>
    <p:sldId id="284" r:id="rId10"/>
    <p:sldId id="285" r:id="rId11"/>
    <p:sldId id="28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94D2E-832E-4454-88B1-C6C215C9E55C}" type="datetimeFigureOut">
              <a:rPr lang="en-US" smtClean="0"/>
              <a:t>2023-12-17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A0A09-6FA2-432A-878F-290AC51C72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6" name="Picture 5" descr="purple tinted chalkboard">
            <a:extLst>
              <a:ext uri="{FF2B5EF4-FFF2-40B4-BE49-F238E27FC236}">
                <a16:creationId xmlns:a16="http://schemas.microsoft.com/office/drawing/2014/main" id="{12751E25-7490-4E9F-B6B6-99147D39E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r="-1" b="21257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B1457-35E0-409B-98CD-F11D19CA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0567" y="871084"/>
            <a:ext cx="8827245" cy="74525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Predictive Prowess: Unleashing the Power of Machine Learning for Futuristic Loan Approval Precision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B372C61-5DAA-1D1F-CA11-58136A928B00}"/>
              </a:ext>
            </a:extLst>
          </p:cNvPr>
          <p:cNvSpPr txBox="1">
            <a:spLocks/>
          </p:cNvSpPr>
          <p:nvPr/>
        </p:nvSpPr>
        <p:spPr bwMode="gray">
          <a:xfrm>
            <a:off x="1154955" y="2363638"/>
            <a:ext cx="9697076" cy="10928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b="0" i="0" dirty="0">
                <a:effectLst/>
                <a:latin typeface="Century Gothic (Body)"/>
              </a:rPr>
              <a:t>Predictive Prowess: Unleashing the Power of Machine Learning for Futuristic Loan Approval Precision</a:t>
            </a:r>
            <a:endParaRPr lang="en-US" sz="2000" dirty="0">
              <a:solidFill>
                <a:srgbClr val="FFFFFF"/>
              </a:solidFill>
              <a:latin typeface="Century Gothic (Body)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F0FE888-FEE4-02EE-0571-6B0A5D9E19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583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B573C-62B2-4B2C-B0BE-FFB8203C6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Table of contents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75E21-4225-FF78-E0D4-A6C7D70E2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  <a:p>
            <a:r>
              <a:rPr lang="en-US" dirty="0"/>
              <a:t>Related work </a:t>
            </a:r>
          </a:p>
          <a:p>
            <a:r>
              <a:rPr lang="en-US" dirty="0"/>
              <a:t>Proposed Methodology </a:t>
            </a:r>
          </a:p>
          <a:p>
            <a:r>
              <a:rPr lang="en-US" dirty="0"/>
              <a:t>Result and analysis </a:t>
            </a:r>
          </a:p>
          <a:p>
            <a:r>
              <a:rPr lang="en-US" dirty="0"/>
              <a:t>Conclusion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810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3656D-C9ED-8274-F92B-C2E9E8997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2358B-E903-D8E3-49EE-979D21423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Loans and the risk of default</a:t>
            </a:r>
          </a:p>
          <a:p>
            <a:r>
              <a:rPr lang="en-US" dirty="0"/>
              <a:t>Importance of assessing borrower capability</a:t>
            </a:r>
          </a:p>
          <a:p>
            <a:r>
              <a:rPr lang="en-US" dirty="0"/>
              <a:t>Malaysian SME sector reliance on banking</a:t>
            </a:r>
          </a:p>
        </p:txBody>
      </p:sp>
    </p:spTree>
    <p:extLst>
      <p:ext uri="{BB962C8B-B14F-4D97-AF65-F5344CB8AC3E}">
        <p14:creationId xmlns:p14="http://schemas.microsoft.com/office/powerpoint/2010/main" val="1513754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3656D-C9ED-8274-F92B-C2E9E8997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2358B-E903-D8E3-49EE-979D21423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Definition and infancy of machine learning</a:t>
            </a:r>
          </a:p>
          <a:p>
            <a:r>
              <a:rPr lang="en-US" dirty="0"/>
              <a:t>Vision of developing learning systems</a:t>
            </a:r>
          </a:p>
          <a:p>
            <a:r>
              <a:rPr lang="en-US" dirty="0"/>
              <a:t>Supervised, unsupervised, and reinforcement learning</a:t>
            </a:r>
          </a:p>
          <a:p>
            <a:r>
              <a:rPr lang="en-US" dirty="0"/>
              <a:t>Classification algorithms in loan approval</a:t>
            </a:r>
          </a:p>
        </p:txBody>
      </p:sp>
    </p:spTree>
    <p:extLst>
      <p:ext uri="{BB962C8B-B14F-4D97-AF65-F5344CB8AC3E}">
        <p14:creationId xmlns:p14="http://schemas.microsoft.com/office/powerpoint/2010/main" val="1484055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CD38F-F603-7A30-24A9-A9B6F67D8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Machine Learning for Loans?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9DF69-2955-0ECD-22BA-9507222293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Efficiency and accuracy in predicting loan approval</a:t>
            </a:r>
          </a:p>
          <a:p>
            <a:r>
              <a:rPr lang="en-US" dirty="0"/>
              <a:t>Utilizing collected data for better models</a:t>
            </a:r>
          </a:p>
        </p:txBody>
      </p:sp>
    </p:spTree>
    <p:extLst>
      <p:ext uri="{BB962C8B-B14F-4D97-AF65-F5344CB8AC3E}">
        <p14:creationId xmlns:p14="http://schemas.microsoft.com/office/powerpoint/2010/main" val="4291599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9561A-259B-AD7C-C7E7-0BE545E9A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Methodology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2A32A-EE48-743B-DAAE-645AFE54E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set description </a:t>
            </a:r>
          </a:p>
          <a:p>
            <a:r>
              <a:rPr lang="en-US" dirty="0"/>
              <a:t>Used algorithms </a:t>
            </a:r>
          </a:p>
          <a:p>
            <a:r>
              <a:rPr lang="en-US" dirty="0"/>
              <a:t>Performance Metrices </a:t>
            </a:r>
          </a:p>
        </p:txBody>
      </p:sp>
    </p:spTree>
    <p:extLst>
      <p:ext uri="{BB962C8B-B14F-4D97-AF65-F5344CB8AC3E}">
        <p14:creationId xmlns:p14="http://schemas.microsoft.com/office/powerpoint/2010/main" val="2241616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562A7-12A2-9DA2-BE8C-1E4F2FFB2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5C3CB-4980-3FE4-1C3C-2268B0800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 1: Gradient Boosting and Random Forest outperform, Naïve Bayes moderate.</a:t>
            </a:r>
          </a:p>
          <a:p>
            <a:r>
              <a:rPr lang="en-US" dirty="0"/>
              <a:t>Dataset 2: Logistic Regression excels, Random Forest shows balance.</a:t>
            </a:r>
          </a:p>
          <a:p>
            <a:r>
              <a:rPr lang="en-US" dirty="0"/>
              <a:t>Dataset 3: Logistic Regression and Gradient Boosting excel but show potential imbalance.</a:t>
            </a:r>
          </a:p>
          <a:p>
            <a:r>
              <a:rPr lang="en-US" dirty="0"/>
              <a:t>Varied impacts on algorithmic performance with different splits, emphasizing dataset characteristics.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163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25B57-7C18-B87C-6199-20AE375E7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B3AA3-4A08-8624-2DC7-0F9C7EC1D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Machine learning proves valuable in loan approval predictions.</a:t>
            </a:r>
          </a:p>
          <a:p>
            <a:r>
              <a:rPr lang="en-US" dirty="0"/>
              <a:t>Dataset 1: Gradient Boosting and Random Forest excel in accuracy.</a:t>
            </a:r>
          </a:p>
          <a:p>
            <a:r>
              <a:rPr lang="en-US" dirty="0"/>
              <a:t>Dataset 2: Logistic Regression stands out, and Random Forest demonstrates balance.</a:t>
            </a:r>
          </a:p>
          <a:p>
            <a:r>
              <a:rPr lang="en-US" dirty="0"/>
              <a:t>Dataset 3: Logistic Regression and Gradient Boosting excel but may indicate imbalance.</a:t>
            </a:r>
          </a:p>
          <a:p>
            <a:r>
              <a:rPr lang="en-US" dirty="0"/>
              <a:t>Algorithmic performance varies with different dataset characteristics.</a:t>
            </a:r>
          </a:p>
          <a:p>
            <a:r>
              <a:rPr lang="en-US" dirty="0"/>
              <a:t>Considerable potential in enhancing decision-making, efficiency, and risk-awareness in loan approval processes.</a:t>
            </a:r>
          </a:p>
          <a:p>
            <a:r>
              <a:rPr lang="en-US" dirty="0"/>
              <a:t>Ongoing monitoring and updates essential for alignment with evolving trends and regulations.</a:t>
            </a:r>
          </a:p>
        </p:txBody>
      </p:sp>
    </p:spTree>
    <p:extLst>
      <p:ext uri="{BB962C8B-B14F-4D97-AF65-F5344CB8AC3E}">
        <p14:creationId xmlns:p14="http://schemas.microsoft.com/office/powerpoint/2010/main" val="2249082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44B8C88-7AFD-4F93-AF50-E36A0AADA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C0CEB4-BFAC-4014-9B69-2CFFE0B783D9}">
  <ds:schemaRefs>
    <ds:schemaRef ds:uri="http://www.w3.org/XML/1998/namespace"/>
    <ds:schemaRef ds:uri="http://purl.org/dc/elements/1.1/"/>
    <ds:schemaRef ds:uri="71af3243-3dd4-4a8d-8c0d-dd76da1f02a5"/>
    <ds:schemaRef ds:uri="16c05727-aa75-4e4a-9b5f-8a80a1165891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 design</Template>
  <TotalTime>38</TotalTime>
  <Words>255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Century Gothic (Body)</vt:lpstr>
      <vt:lpstr>Wingdings 3</vt:lpstr>
      <vt:lpstr>Ion Boardroom</vt:lpstr>
      <vt:lpstr>Predictive Prowess: Unleashing the Power of Machine Learning for Futuristic Loan Approval Precision</vt:lpstr>
      <vt:lpstr>Table of contents </vt:lpstr>
      <vt:lpstr>Introduction </vt:lpstr>
      <vt:lpstr>Machine Learning Overview</vt:lpstr>
      <vt:lpstr>Why Machine Learning for Loans? </vt:lpstr>
      <vt:lpstr>Proposed Methodology </vt:lpstr>
      <vt:lpstr>Result and Analysis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paper presentation </dc:title>
  <dc:creator>ahmed  osama</dc:creator>
  <cp:lastModifiedBy>mohamed elkmeshi</cp:lastModifiedBy>
  <cp:revision>2</cp:revision>
  <dcterms:created xsi:type="dcterms:W3CDTF">2023-12-17T07:09:08Z</dcterms:created>
  <dcterms:modified xsi:type="dcterms:W3CDTF">2023-12-17T08:11:12Z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